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sldIdLst>
    <p:sldId id="289" r:id="rId5"/>
    <p:sldId id="297" r:id="rId6"/>
    <p:sldId id="298" r:id="rId7"/>
    <p:sldId id="294" r:id="rId8"/>
    <p:sldId id="308" r:id="rId9"/>
    <p:sldId id="306" r:id="rId10"/>
    <p:sldId id="307" r:id="rId11"/>
    <p:sldId id="295" r:id="rId12"/>
    <p:sldId id="301" r:id="rId13"/>
    <p:sldId id="302" r:id="rId14"/>
    <p:sldId id="303" r:id="rId15"/>
    <p:sldId id="293" r:id="rId16"/>
    <p:sldId id="296" r:id="rId17"/>
    <p:sldId id="299" r:id="rId18"/>
    <p:sldId id="305" r:id="rId19"/>
    <p:sldId id="290" r:id="rId20"/>
    <p:sldId id="300" r:id="rId21"/>
    <p:sldId id="309" r:id="rId22"/>
    <p:sldId id="291" r:id="rId23"/>
    <p:sldId id="292"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8"/>
            <p14:sldId id="306"/>
            <p14:sldId id="307"/>
            <p14:sldId id="295"/>
            <p14:sldId id="301"/>
            <p14:sldId id="302"/>
            <p14:sldId id="303"/>
            <p14:sldId id="293"/>
            <p14:sldId id="296"/>
            <p14:sldId id="299"/>
            <p14:sldId id="305"/>
            <p14:sldId id="290"/>
          </p14:sldIdLst>
        </p14:section>
        <p14:section name="session 1" id="{06D66606-245B-4817-916E-2B4D051C76D3}">
          <p14:sldIdLst>
            <p14:sldId id="300"/>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110" d="100"/>
          <a:sy n="110" d="100"/>
        </p:scale>
        <p:origin x="1290" y="96"/>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15</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windows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17</a:t>
            </a:fld>
            <a:endParaRPr lang="en-US" dirty="0"/>
          </a:p>
        </p:txBody>
      </p:sp>
    </p:spTree>
    <p:extLst>
      <p:ext uri="{BB962C8B-B14F-4D97-AF65-F5344CB8AC3E}">
        <p14:creationId xmlns:p14="http://schemas.microsoft.com/office/powerpoint/2010/main" val="174451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7</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13</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14</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CEB7-E10B-9A79-7829-ADA8723C5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75496-A5D0-EBA5-3D57-13F51A4E6BC3}"/>
              </a:ext>
            </a:extLst>
          </p:cNvPr>
          <p:cNvSpPr>
            <a:spLocks noGrp="1"/>
          </p:cNvSpPr>
          <p:nvPr>
            <p:ph type="title"/>
          </p:nvPr>
        </p:nvSpPr>
        <p:spPr/>
        <p:txBody>
          <a:bodyPr/>
          <a:lstStyle/>
          <a:p>
            <a:r>
              <a:rPr lang="en-GB" dirty="0"/>
              <a:t>Workshop program: Day 2</a:t>
            </a:r>
          </a:p>
        </p:txBody>
      </p:sp>
      <p:sp>
        <p:nvSpPr>
          <p:cNvPr id="3" name="Text Placeholder 2">
            <a:extLst>
              <a:ext uri="{FF2B5EF4-FFF2-40B4-BE49-F238E27FC236}">
                <a16:creationId xmlns:a16="http://schemas.microsoft.com/office/drawing/2014/main" id="{3E759564-6768-9C43-0838-18B02C6F3C41}"/>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284730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2E9D0-1041-4F84-E352-24F108CE4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C4BBC-1083-0B21-4688-EFBEDB513A6D}"/>
              </a:ext>
            </a:extLst>
          </p:cNvPr>
          <p:cNvSpPr>
            <a:spLocks noGrp="1"/>
          </p:cNvSpPr>
          <p:nvPr>
            <p:ph type="title"/>
          </p:nvPr>
        </p:nvSpPr>
        <p:spPr/>
        <p:txBody>
          <a:bodyPr/>
          <a:lstStyle/>
          <a:p>
            <a:r>
              <a:rPr lang="en-GB" dirty="0"/>
              <a:t>Workshop program: Day 3</a:t>
            </a:r>
          </a:p>
        </p:txBody>
      </p:sp>
      <p:sp>
        <p:nvSpPr>
          <p:cNvPr id="3" name="Text Placeholder 2">
            <a:extLst>
              <a:ext uri="{FF2B5EF4-FFF2-40B4-BE49-F238E27FC236}">
                <a16:creationId xmlns:a16="http://schemas.microsoft.com/office/drawing/2014/main" id="{377ACDFA-CE4A-EEFD-1D8D-593A8388BCF4}"/>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78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257979" y="1072858"/>
            <a:ext cx="3837405" cy="3536851"/>
          </a:xfrm>
        </p:spPr>
        <p:txBody>
          <a:bodyPr/>
          <a:lstStyle/>
          <a:p>
            <a:pPr marL="0" indent="0">
              <a:buNone/>
            </a:pPr>
            <a:endParaRPr lang="en-GB" dirty="0"/>
          </a:p>
          <a:p>
            <a:pPr marL="0" indent="0">
              <a:buNone/>
            </a:pPr>
            <a:endParaRPr lang="en-GB" dirty="0"/>
          </a:p>
          <a:p>
            <a:pPr marL="0" indent="0">
              <a:buNone/>
            </a:pPr>
            <a:r>
              <a:rPr lang="en-GB" dirty="0"/>
              <a:t>Markdown </a:t>
            </a:r>
          </a:p>
          <a:p>
            <a:pPr marL="0" indent="0">
              <a:buNone/>
            </a:pPr>
            <a:r>
              <a:rPr lang="en-GB" dirty="0"/>
              <a:t>.md</a:t>
            </a:r>
          </a:p>
          <a:p>
            <a:endParaRPr lang="en-GB" dirty="0"/>
          </a:p>
          <a:p>
            <a:pPr marL="0" indent="0">
              <a:buNone/>
            </a:pPr>
            <a:r>
              <a:rPr lang="en-GB" dirty="0"/>
              <a:t>R extension: </a:t>
            </a:r>
            <a:r>
              <a:rPr lang="en-GB" dirty="0" err="1"/>
              <a:t>Rmarkdown</a:t>
            </a:r>
            <a:r>
              <a:rPr lang="en-GB" dirty="0"/>
              <a:t> .</a:t>
            </a:r>
            <a:r>
              <a:rPr lang="en-GB" dirty="0" err="1"/>
              <a:t>Rmd</a:t>
            </a:r>
            <a:endParaRPr lang="en-GB"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76681" y="2216474"/>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3186350"/>
            <a:ext cx="4445000" cy="772107"/>
          </a:xfrm>
        </p:spPr>
        <p:txBody>
          <a:bodyPr anchor="b">
            <a:normAutofit/>
          </a:bodyPr>
          <a:lstStyle/>
          <a:p>
            <a:pPr>
              <a:lnSpc>
                <a:spcPct val="90000"/>
              </a:lnSpc>
            </a:pPr>
            <a:r>
              <a:rPr lang="en-GB" sz="2000" dirty="0"/>
              <a:t>How to interact with Worksheets</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3958457"/>
            <a:ext cx="4445000"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r>
              <a:rPr lang="en-GB" dirty="0"/>
              <a:t>Session 1:</a:t>
            </a:r>
          </a:p>
          <a:p>
            <a:pPr marL="0" indent="0">
              <a:buNone/>
            </a:pPr>
            <a:r>
              <a:rPr lang="en-GB" dirty="0"/>
              <a:t>Session 2:</a:t>
            </a:r>
          </a:p>
          <a:p>
            <a:pPr marL="0" indent="0">
              <a:buNone/>
            </a:pPr>
            <a:r>
              <a:rPr lang="en-GB" dirty="0"/>
              <a:t>Session 3:</a:t>
            </a:r>
          </a:p>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green lights">
            <a:extLst>
              <a:ext uri="{FF2B5EF4-FFF2-40B4-BE49-F238E27FC236}">
                <a16:creationId xmlns:a16="http://schemas.microsoft.com/office/drawing/2014/main" id="{7E6F80D8-5418-1176-E72F-4D4ED6C5E5C5}"/>
              </a:ext>
            </a:extLst>
          </p:cNvPr>
          <p:cNvPicPr>
            <a:picLocks noChangeAspect="1"/>
          </p:cNvPicPr>
          <p:nvPr/>
        </p:nvPicPr>
        <p:blipFill>
          <a:blip r:embed="rId3"/>
          <a:srcRect t="11396" b="1360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2B8E0C5-2EFB-C9F0-9458-EED1905CF9ED}"/>
              </a:ext>
            </a:extLst>
          </p:cNvPr>
          <p:cNvSpPr>
            <a:spLocks noGrp="1"/>
          </p:cNvSpPr>
          <p:nvPr>
            <p:ph type="title"/>
          </p:nvPr>
        </p:nvSpPr>
        <p:spPr>
          <a:xfrm>
            <a:off x="614172" y="3186350"/>
            <a:ext cx="4445000" cy="772107"/>
          </a:xfrm>
        </p:spPr>
        <p:txBody>
          <a:bodyPr anchor="b">
            <a:normAutofit/>
          </a:bodyPr>
          <a:lstStyle/>
          <a:p>
            <a:pPr>
              <a:lnSpc>
                <a:spcPct val="90000"/>
              </a:lnSpc>
            </a:pPr>
            <a:r>
              <a:rPr lang="en-GB" sz="2800"/>
              <a:t>The R Studio interface</a:t>
            </a:r>
          </a:p>
        </p:txBody>
      </p:sp>
      <p:sp>
        <p:nvSpPr>
          <p:cNvPr id="3" name="Text Placeholder 2">
            <a:extLst>
              <a:ext uri="{FF2B5EF4-FFF2-40B4-BE49-F238E27FC236}">
                <a16:creationId xmlns:a16="http://schemas.microsoft.com/office/drawing/2014/main" id="{E96F8011-8B50-48C0-F605-FEAF366618DD}"/>
              </a:ext>
            </a:extLst>
          </p:cNvPr>
          <p:cNvSpPr>
            <a:spLocks noGrp="1"/>
          </p:cNvSpPr>
          <p:nvPr>
            <p:ph type="body" sz="quarter" idx="12"/>
          </p:nvPr>
        </p:nvSpPr>
        <p:spPr>
          <a:xfrm>
            <a:off x="614172" y="4206459"/>
            <a:ext cx="4445000" cy="747388"/>
          </a:xfrm>
        </p:spPr>
        <p:txBody>
          <a:bodyPr anchor="ctr">
            <a:normAutofit/>
          </a:bodyPr>
          <a:lstStyle/>
          <a:p>
            <a:r>
              <a:rPr lang="en-GB" dirty="0"/>
              <a:t>Demo</a:t>
            </a:r>
          </a:p>
        </p:txBody>
      </p:sp>
    </p:spTree>
    <p:extLst>
      <p:ext uri="{BB962C8B-B14F-4D97-AF65-F5344CB8AC3E}">
        <p14:creationId xmlns:p14="http://schemas.microsoft.com/office/powerpoint/2010/main" val="302732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 1:</a:t>
            </a:r>
          </a:p>
          <a:p>
            <a:pPr marL="0" indent="0">
              <a:buNone/>
            </a:pPr>
            <a:r>
              <a:rPr lang="en-GB" dirty="0"/>
              <a:t>Ex 2:</a:t>
            </a:r>
          </a:p>
          <a:p>
            <a:pPr marL="0" indent="0">
              <a:buNone/>
            </a:pPr>
            <a:r>
              <a:rPr lang="en-GB" dirty="0"/>
              <a:t>Ex 3:</a:t>
            </a:r>
          </a:p>
          <a:p>
            <a:pPr marL="0" indent="0">
              <a:buNone/>
            </a:pPr>
            <a:endParaRPr lang="en-GB" dirty="0"/>
          </a:p>
        </p:txBody>
      </p:sp>
    </p:spTree>
    <p:extLst>
      <p:ext uri="{BB962C8B-B14F-4D97-AF65-F5344CB8AC3E}">
        <p14:creationId xmlns:p14="http://schemas.microsoft.com/office/powerpoint/2010/main" val="27346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Worksheets</a:t>
            </a:r>
          </a:p>
          <a:p>
            <a:pPr marL="0" indent="0">
              <a:buNone/>
            </a:pPr>
            <a:r>
              <a:rPr lang="en-GB" dirty="0"/>
              <a:t>Ex2.1 (XX’) -</a:t>
            </a:r>
          </a:p>
          <a:p>
            <a:pPr marL="0" indent="0">
              <a:buNone/>
            </a:pPr>
            <a:r>
              <a:rPr lang="en-GB" dirty="0"/>
              <a:t>Ex2.2 (XX’) -</a:t>
            </a:r>
          </a:p>
          <a:p>
            <a:pPr marL="0" indent="0">
              <a:buNone/>
            </a:pPr>
            <a:r>
              <a:rPr lang="en-GB" dirty="0"/>
              <a:t>Ex2.3 (XX’) -</a:t>
            </a:r>
          </a:p>
          <a:p>
            <a:pPr marL="0" indent="0">
              <a:buNone/>
            </a:pPr>
            <a:endParaRPr lang="en-GB" dirty="0"/>
          </a:p>
        </p:txBody>
      </p:sp>
    </p:spTree>
    <p:extLst>
      <p:ext uri="{BB962C8B-B14F-4D97-AF65-F5344CB8AC3E}">
        <p14:creationId xmlns:p14="http://schemas.microsoft.com/office/powerpoint/2010/main" val="2675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Worksheets</a:t>
            </a:r>
          </a:p>
          <a:p>
            <a:pPr marL="0" indent="0">
              <a:buNone/>
            </a:pPr>
            <a:r>
              <a:rPr lang="en-GB" dirty="0"/>
              <a:t>Ex3.1 (XX’) -</a:t>
            </a:r>
          </a:p>
          <a:p>
            <a:pPr marL="0" indent="0">
              <a:buNone/>
            </a:pPr>
            <a:r>
              <a:rPr lang="en-GB" dirty="0"/>
              <a:t>Ex3.2 (XX’) -</a:t>
            </a:r>
          </a:p>
          <a:p>
            <a:pPr marL="0" indent="0">
              <a:buNone/>
            </a:pPr>
            <a:r>
              <a:rPr lang="en-GB" dirty="0"/>
              <a:t>Ex3.3 (XX’) -</a:t>
            </a:r>
          </a:p>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a:t>Provide researchers with basic tools to tackle challenges to reproducible science:</a:t>
            </a:r>
          </a:p>
          <a:p>
            <a:pPr>
              <a:buFont typeface="Arial" panose="020B0604020202020204" pitchFamily="34" charset="0"/>
              <a:buChar char="•"/>
            </a:pPr>
            <a:r>
              <a:rPr lang="en-GB"/>
              <a:t>Knowledge</a:t>
            </a:r>
          </a:p>
          <a:p>
            <a:pPr>
              <a:buFont typeface="Arial" panose="020B0604020202020204" pitchFamily="34" charset="0"/>
              <a:buChar char="•"/>
            </a:pPr>
            <a:r>
              <a:rPr lang="en-GB"/>
              <a:t>Statistical reasoning</a:t>
            </a:r>
          </a:p>
          <a:p>
            <a:pPr>
              <a:buFont typeface="Arial" panose="020B0604020202020204" pitchFamily="34" charset="0"/>
              <a:buChar char="•"/>
            </a:pPr>
            <a:r>
              <a:rPr lang="en-GB" b="1"/>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36644" y="804266"/>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E699-CFC2-989F-3C1A-5159EFD960E4}"/>
              </a:ext>
            </a:extLst>
          </p:cNvPr>
          <p:cNvSpPr>
            <a:spLocks noGrp="1"/>
          </p:cNvSpPr>
          <p:nvPr>
            <p:ph type="title"/>
          </p:nvPr>
        </p:nvSpPr>
        <p:spPr/>
        <p:txBody>
          <a:bodyPr/>
          <a:lstStyle/>
          <a:p>
            <a:r>
              <a:rPr lang="en-GB" dirty="0"/>
              <a:t>Workshop program: Day 1</a:t>
            </a:r>
          </a:p>
        </p:txBody>
      </p:sp>
      <p:sp>
        <p:nvSpPr>
          <p:cNvPr id="3" name="Text Placeholder 2">
            <a:extLst>
              <a:ext uri="{FF2B5EF4-FFF2-40B4-BE49-F238E27FC236}">
                <a16:creationId xmlns:a16="http://schemas.microsoft.com/office/drawing/2014/main" id="{B46B72A1-840C-60D9-72FC-50161DDC5C72}"/>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89161178"/>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34445</TotalTime>
  <Words>828</Words>
  <Application>Microsoft Office PowerPoint</Application>
  <PresentationFormat>On-screen Show (16:9)</PresentationFormat>
  <Paragraphs>119</Paragraphs>
  <Slides>20</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Universal access to research</vt:lpstr>
      <vt:lpstr>Open Science / Scholarship</vt:lpstr>
      <vt:lpstr>Wide implications</vt:lpstr>
      <vt:lpstr>Access to outputs, data and process</vt:lpstr>
      <vt:lpstr>Workshop program: Day 1</vt:lpstr>
      <vt:lpstr>Workshop program: Day 2</vt:lpstr>
      <vt:lpstr>Workshop program: Day 3</vt:lpstr>
      <vt:lpstr>Literate programming</vt:lpstr>
      <vt:lpstr>How to interact with Worksheets</vt:lpstr>
      <vt:lpstr>Levels</vt:lpstr>
      <vt:lpstr>Use of AI</vt:lpstr>
      <vt:lpstr>Introduction to R</vt:lpstr>
      <vt:lpstr>The R Studio interface</vt:lpstr>
      <vt:lpstr>Introduction to R</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Souto, David (Dr.)</cp:lastModifiedBy>
  <cp:revision>561</cp:revision>
  <cp:lastPrinted>2020-07-06T08:56:06Z</cp:lastPrinted>
  <dcterms:created xsi:type="dcterms:W3CDTF">2020-04-08T13:53:01Z</dcterms:created>
  <dcterms:modified xsi:type="dcterms:W3CDTF">2025-05-10T09:48:42Z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